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60" r:id="rId5"/>
    <p:sldId id="270" r:id="rId6"/>
    <p:sldId id="275" r:id="rId7"/>
    <p:sldId id="276" r:id="rId8"/>
    <p:sldId id="269" r:id="rId9"/>
    <p:sldId id="266" r:id="rId10"/>
    <p:sldId id="272" r:id="rId11"/>
    <p:sldId id="273" r:id="rId12"/>
    <p:sldId id="274" r:id="rId13"/>
    <p:sldId id="259" r:id="rId14"/>
    <p:sldId id="263" r:id="rId15"/>
    <p:sldId id="261" r:id="rId16"/>
    <p:sldId id="262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0C383-2B5D-426D-A4FA-D1F7F3482783}" type="datetimeFigureOut">
              <a:rPr lang="fr-CA" smtClean="0"/>
              <a:t>2020-05-06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2D8F-017C-4EE6-A12B-64B05033F74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35952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0C383-2B5D-426D-A4FA-D1F7F3482783}" type="datetimeFigureOut">
              <a:rPr lang="fr-CA" smtClean="0"/>
              <a:t>2020-05-06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2D8F-017C-4EE6-A12B-64B05033F74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34526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0C383-2B5D-426D-A4FA-D1F7F3482783}" type="datetimeFigureOut">
              <a:rPr lang="fr-CA" smtClean="0"/>
              <a:t>2020-05-06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2D8F-017C-4EE6-A12B-64B05033F74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92569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0C383-2B5D-426D-A4FA-D1F7F3482783}" type="datetimeFigureOut">
              <a:rPr lang="fr-CA" smtClean="0"/>
              <a:t>2020-05-06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2D8F-017C-4EE6-A12B-64B05033F74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22845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0C383-2B5D-426D-A4FA-D1F7F3482783}" type="datetimeFigureOut">
              <a:rPr lang="fr-CA" smtClean="0"/>
              <a:t>2020-05-06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2D8F-017C-4EE6-A12B-64B05033F74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7448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0C383-2B5D-426D-A4FA-D1F7F3482783}" type="datetimeFigureOut">
              <a:rPr lang="fr-CA" smtClean="0"/>
              <a:t>2020-05-06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2D8F-017C-4EE6-A12B-64B05033F74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50345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0C383-2B5D-426D-A4FA-D1F7F3482783}" type="datetimeFigureOut">
              <a:rPr lang="fr-CA" smtClean="0"/>
              <a:t>2020-05-06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2D8F-017C-4EE6-A12B-64B05033F74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49460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0C383-2B5D-426D-A4FA-D1F7F3482783}" type="datetimeFigureOut">
              <a:rPr lang="fr-CA" smtClean="0"/>
              <a:t>2020-05-06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2D8F-017C-4EE6-A12B-64B05033F74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26503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0C383-2B5D-426D-A4FA-D1F7F3482783}" type="datetimeFigureOut">
              <a:rPr lang="fr-CA" smtClean="0"/>
              <a:t>2020-05-06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2D8F-017C-4EE6-A12B-64B05033F74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829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0C383-2B5D-426D-A4FA-D1F7F3482783}" type="datetimeFigureOut">
              <a:rPr lang="fr-CA" smtClean="0"/>
              <a:t>2020-05-06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2D8F-017C-4EE6-A12B-64B05033F74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78702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0C383-2B5D-426D-A4FA-D1F7F3482783}" type="datetimeFigureOut">
              <a:rPr lang="fr-CA" smtClean="0"/>
              <a:t>2020-05-06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2D8F-017C-4EE6-A12B-64B05033F74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27807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0C383-2B5D-426D-A4FA-D1F7F3482783}" type="datetimeFigureOut">
              <a:rPr lang="fr-CA" smtClean="0"/>
              <a:t>2020-05-06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42D8F-017C-4EE6-A12B-64B05033F74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17155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3528392"/>
          </a:xfrm>
        </p:spPr>
        <p:txBody>
          <a:bodyPr>
            <a:noAutofit/>
          </a:bodyPr>
          <a:lstStyle/>
          <a:p>
            <a:r>
              <a:rPr lang="en-CA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 Structure of the</a:t>
            </a:r>
            <a:br>
              <a:rPr lang="en-CA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CA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Persuasive Essay</a:t>
            </a:r>
            <a:endParaRPr lang="en-CA" sz="8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1166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251520" y="116632"/>
            <a:ext cx="8712968" cy="6480720"/>
          </a:xfrm>
        </p:spPr>
        <p:txBody>
          <a:bodyPr>
            <a:normAutofit/>
          </a:bodyPr>
          <a:lstStyle/>
          <a:p>
            <a:r>
              <a:rPr lang="en-CA" sz="58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Body</a:t>
            </a:r>
            <a:r>
              <a:rPr lang="en-CA" sz="47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en-CA" sz="4700" dirty="0">
                <a:solidFill>
                  <a:schemeClr val="tx1"/>
                </a:solidFill>
              </a:rPr>
              <a:t>(</a:t>
            </a:r>
            <a:r>
              <a:rPr lang="en-CA" sz="4700" dirty="0" smtClean="0">
                <a:solidFill>
                  <a:schemeClr val="tx1"/>
                </a:solidFill>
              </a:rPr>
              <a:t>≈200 </a:t>
            </a:r>
            <a:r>
              <a:rPr lang="en-CA" sz="4700" dirty="0">
                <a:solidFill>
                  <a:schemeClr val="tx1"/>
                </a:solidFill>
              </a:rPr>
              <a:t>words</a:t>
            </a:r>
            <a:r>
              <a:rPr lang="en-CA" sz="4700" dirty="0" smtClean="0">
                <a:solidFill>
                  <a:schemeClr val="tx1"/>
                </a:solidFill>
              </a:rPr>
              <a:t>) </a:t>
            </a:r>
            <a:endParaRPr lang="en-CA" sz="4700" dirty="0">
              <a:solidFill>
                <a:schemeClr val="tx1"/>
              </a:solidFill>
            </a:endParaRPr>
          </a:p>
          <a:p>
            <a:r>
              <a:rPr lang="en-CA" sz="1700" dirty="0" smtClean="0">
                <a:solidFill>
                  <a:schemeClr val="tx1"/>
                </a:solidFill>
              </a:rPr>
              <a:t>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CA" sz="2800" b="1" dirty="0" smtClean="0">
                <a:solidFill>
                  <a:schemeClr val="tx1"/>
                </a:solidFill>
              </a:rPr>
              <a:t>1st argument</a:t>
            </a:r>
            <a:r>
              <a:rPr lang="en-CA" sz="2800" dirty="0" smtClean="0">
                <a:solidFill>
                  <a:schemeClr val="tx1"/>
                </a:solidFill>
              </a:rPr>
              <a:t>: </a:t>
            </a:r>
            <a:r>
              <a:rPr lang="en-C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transition word </a:t>
            </a:r>
            <a:r>
              <a:rPr lang="en-CA" sz="2800" dirty="0" smtClean="0">
                <a:solidFill>
                  <a:schemeClr val="tx1"/>
                </a:solidFill>
              </a:rPr>
              <a:t>followed by </a:t>
            </a:r>
            <a:r>
              <a:rPr lang="en-CA" sz="2800" i="1" dirty="0" smtClean="0">
                <a:solidFill>
                  <a:schemeClr val="tx1"/>
                </a:solidFill>
              </a:rPr>
              <a:t>topic sentence</a:t>
            </a:r>
            <a:r>
              <a:rPr lang="en-CA" sz="2800" dirty="0" smtClean="0">
                <a:solidFill>
                  <a:schemeClr val="tx1"/>
                </a:solidFill>
              </a:rPr>
              <a:t>. Must include facts, statistics, quotes, personal experiences, logical reasons</a:t>
            </a:r>
          </a:p>
          <a:p>
            <a:pPr algn="l"/>
            <a:endParaRPr lang="en-CA" sz="2800" dirty="0" smtClean="0">
              <a:solidFill>
                <a:schemeClr val="tx1"/>
              </a:solidFill>
            </a:endParaRPr>
          </a:p>
          <a:p>
            <a:pPr algn="l"/>
            <a:endParaRPr lang="en-CA" sz="4000" dirty="0" smtClean="0">
              <a:solidFill>
                <a:schemeClr val="tx1"/>
              </a:solidFill>
            </a:endParaRPr>
          </a:p>
          <a:p>
            <a:pPr algn="l"/>
            <a:endParaRPr lang="en-CA" sz="4400" dirty="0" smtClean="0">
              <a:solidFill>
                <a:schemeClr val="tx1"/>
              </a:solidFill>
            </a:endParaRPr>
          </a:p>
          <a:p>
            <a:pPr algn="l"/>
            <a:endParaRPr lang="en-CA" sz="44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86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251520" y="116632"/>
            <a:ext cx="8712968" cy="6480720"/>
          </a:xfrm>
        </p:spPr>
        <p:txBody>
          <a:bodyPr>
            <a:normAutofit/>
          </a:bodyPr>
          <a:lstStyle/>
          <a:p>
            <a:r>
              <a:rPr lang="en-CA" sz="58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Body</a:t>
            </a:r>
            <a:r>
              <a:rPr lang="en-CA" sz="47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en-CA" sz="4700" dirty="0">
                <a:solidFill>
                  <a:schemeClr val="tx1"/>
                </a:solidFill>
              </a:rPr>
              <a:t>(</a:t>
            </a:r>
            <a:r>
              <a:rPr lang="en-CA" sz="4700" dirty="0" smtClean="0">
                <a:solidFill>
                  <a:schemeClr val="tx1"/>
                </a:solidFill>
              </a:rPr>
              <a:t>≈200 </a:t>
            </a:r>
            <a:r>
              <a:rPr lang="en-CA" sz="4700" dirty="0">
                <a:solidFill>
                  <a:schemeClr val="tx1"/>
                </a:solidFill>
              </a:rPr>
              <a:t>words</a:t>
            </a:r>
            <a:r>
              <a:rPr lang="en-CA" sz="4700" dirty="0" smtClean="0">
                <a:solidFill>
                  <a:schemeClr val="tx1"/>
                </a:solidFill>
              </a:rPr>
              <a:t>) </a:t>
            </a:r>
            <a:endParaRPr lang="en-CA" sz="4700" dirty="0">
              <a:solidFill>
                <a:schemeClr val="tx1"/>
              </a:solidFill>
            </a:endParaRPr>
          </a:p>
          <a:p>
            <a:r>
              <a:rPr lang="en-CA" sz="1700" dirty="0" smtClean="0">
                <a:solidFill>
                  <a:schemeClr val="tx1"/>
                </a:solidFill>
              </a:rPr>
              <a:t>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CA" sz="2800" b="1" dirty="0" smtClean="0">
                <a:solidFill>
                  <a:schemeClr val="tx1"/>
                </a:solidFill>
              </a:rPr>
              <a:t>1st argument</a:t>
            </a:r>
            <a:r>
              <a:rPr lang="en-CA" sz="2800" dirty="0" smtClean="0">
                <a:solidFill>
                  <a:schemeClr val="tx1"/>
                </a:solidFill>
              </a:rPr>
              <a:t>: </a:t>
            </a:r>
            <a:r>
              <a:rPr lang="en-C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transition word </a:t>
            </a:r>
            <a:r>
              <a:rPr lang="en-CA" sz="2800" dirty="0" smtClean="0">
                <a:solidFill>
                  <a:schemeClr val="tx1"/>
                </a:solidFill>
              </a:rPr>
              <a:t>followed by </a:t>
            </a:r>
            <a:r>
              <a:rPr lang="en-CA" sz="2800" i="1" dirty="0" smtClean="0">
                <a:solidFill>
                  <a:schemeClr val="tx1"/>
                </a:solidFill>
              </a:rPr>
              <a:t>topic sentence</a:t>
            </a:r>
            <a:r>
              <a:rPr lang="en-CA" sz="2800" dirty="0" smtClean="0">
                <a:solidFill>
                  <a:schemeClr val="tx1"/>
                </a:solidFill>
              </a:rPr>
              <a:t>. Must include facts, statistics, quotes, personal experiences, logical reasons</a:t>
            </a:r>
          </a:p>
          <a:p>
            <a:pPr algn="l"/>
            <a:endParaRPr lang="en-CA" sz="28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en-CA" sz="2800" b="1" dirty="0" smtClean="0">
                <a:solidFill>
                  <a:schemeClr val="tx1"/>
                </a:solidFill>
              </a:rPr>
              <a:t>2nd argument</a:t>
            </a:r>
            <a:r>
              <a:rPr lang="en-CA" sz="2800" dirty="0" smtClean="0">
                <a:solidFill>
                  <a:schemeClr val="tx1"/>
                </a:solidFill>
              </a:rPr>
              <a:t>: </a:t>
            </a:r>
            <a:r>
              <a:rPr lang="en-C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transition word </a:t>
            </a:r>
            <a:r>
              <a:rPr lang="en-CA" sz="2800" dirty="0" smtClean="0">
                <a:solidFill>
                  <a:schemeClr val="tx1"/>
                </a:solidFill>
              </a:rPr>
              <a:t>followed by </a:t>
            </a:r>
            <a:r>
              <a:rPr lang="en-CA" sz="2800" i="1" dirty="0" smtClean="0">
                <a:solidFill>
                  <a:schemeClr val="tx1"/>
                </a:solidFill>
              </a:rPr>
              <a:t>topic sentence</a:t>
            </a:r>
            <a:r>
              <a:rPr lang="en-CA" sz="2800" dirty="0" smtClean="0">
                <a:solidFill>
                  <a:schemeClr val="tx1"/>
                </a:solidFill>
              </a:rPr>
              <a:t>. Must include facts, statistics, quotes, personal experiences, logical reasons</a:t>
            </a:r>
          </a:p>
          <a:p>
            <a:pPr algn="l"/>
            <a:endParaRPr lang="en-CA" sz="2800" dirty="0" smtClean="0">
              <a:solidFill>
                <a:schemeClr val="tx1"/>
              </a:solidFill>
            </a:endParaRPr>
          </a:p>
          <a:p>
            <a:pPr algn="l"/>
            <a:endParaRPr lang="en-CA" sz="4000" dirty="0" smtClean="0">
              <a:solidFill>
                <a:schemeClr val="tx1"/>
              </a:solidFill>
            </a:endParaRPr>
          </a:p>
          <a:p>
            <a:pPr algn="l"/>
            <a:endParaRPr lang="en-CA" sz="4400" dirty="0" smtClean="0">
              <a:solidFill>
                <a:schemeClr val="tx1"/>
              </a:solidFill>
            </a:endParaRPr>
          </a:p>
          <a:p>
            <a:pPr algn="l"/>
            <a:endParaRPr lang="en-CA" sz="44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71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251520" y="116632"/>
            <a:ext cx="8712968" cy="6480720"/>
          </a:xfrm>
        </p:spPr>
        <p:txBody>
          <a:bodyPr>
            <a:normAutofit fontScale="85000" lnSpcReduction="20000"/>
          </a:bodyPr>
          <a:lstStyle/>
          <a:p>
            <a:r>
              <a:rPr lang="en-CA" sz="58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Body</a:t>
            </a:r>
            <a:r>
              <a:rPr lang="en-CA" sz="47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en-CA" sz="4700" dirty="0" smtClean="0">
                <a:solidFill>
                  <a:schemeClr val="tx1"/>
                </a:solidFill>
              </a:rPr>
              <a:t>(≈200 </a:t>
            </a:r>
            <a:r>
              <a:rPr lang="en-CA" sz="4700" dirty="0">
                <a:solidFill>
                  <a:schemeClr val="tx1"/>
                </a:solidFill>
              </a:rPr>
              <a:t>words</a:t>
            </a:r>
            <a:r>
              <a:rPr lang="en-CA" sz="4700" dirty="0" smtClean="0">
                <a:solidFill>
                  <a:schemeClr val="tx1"/>
                </a:solidFill>
              </a:rPr>
              <a:t>) </a:t>
            </a:r>
            <a:endParaRPr lang="en-CA" sz="4700" dirty="0">
              <a:solidFill>
                <a:schemeClr val="tx1"/>
              </a:solidFill>
            </a:endParaRPr>
          </a:p>
          <a:p>
            <a:r>
              <a:rPr lang="en-CA" sz="1700" dirty="0" smtClean="0">
                <a:solidFill>
                  <a:schemeClr val="tx1"/>
                </a:solidFill>
              </a:rPr>
              <a:t>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CA" sz="2800" b="1" dirty="0" smtClean="0">
                <a:solidFill>
                  <a:schemeClr val="tx1"/>
                </a:solidFill>
              </a:rPr>
              <a:t>1st argument</a:t>
            </a:r>
            <a:r>
              <a:rPr lang="en-CA" sz="2800" dirty="0" smtClean="0">
                <a:solidFill>
                  <a:schemeClr val="tx1"/>
                </a:solidFill>
              </a:rPr>
              <a:t>: </a:t>
            </a:r>
            <a:r>
              <a:rPr lang="en-C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transition word </a:t>
            </a:r>
            <a:r>
              <a:rPr lang="en-CA" sz="2800" dirty="0" smtClean="0">
                <a:solidFill>
                  <a:schemeClr val="tx1"/>
                </a:solidFill>
              </a:rPr>
              <a:t>followed by </a:t>
            </a:r>
            <a:r>
              <a:rPr lang="en-CA" sz="2800" i="1" dirty="0" smtClean="0">
                <a:solidFill>
                  <a:schemeClr val="tx1"/>
                </a:solidFill>
              </a:rPr>
              <a:t>topic sentence</a:t>
            </a:r>
            <a:r>
              <a:rPr lang="en-CA" sz="2800" dirty="0" smtClean="0">
                <a:solidFill>
                  <a:schemeClr val="tx1"/>
                </a:solidFill>
              </a:rPr>
              <a:t>. Must include facts, statistics, quotes, personal experiences, logical reasons</a:t>
            </a:r>
          </a:p>
          <a:p>
            <a:pPr algn="l"/>
            <a:endParaRPr lang="en-CA" sz="28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en-CA" sz="2800" b="1" dirty="0" smtClean="0">
                <a:solidFill>
                  <a:schemeClr val="tx1"/>
                </a:solidFill>
              </a:rPr>
              <a:t>2nd argument</a:t>
            </a:r>
            <a:r>
              <a:rPr lang="en-CA" sz="2800" dirty="0" smtClean="0">
                <a:solidFill>
                  <a:schemeClr val="tx1"/>
                </a:solidFill>
              </a:rPr>
              <a:t>: </a:t>
            </a:r>
            <a:r>
              <a:rPr lang="en-C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transition word </a:t>
            </a:r>
            <a:r>
              <a:rPr lang="en-CA" sz="2800" dirty="0" smtClean="0">
                <a:solidFill>
                  <a:schemeClr val="tx1"/>
                </a:solidFill>
              </a:rPr>
              <a:t>followed by </a:t>
            </a:r>
            <a:r>
              <a:rPr lang="en-CA" sz="2800" i="1" dirty="0" smtClean="0">
                <a:solidFill>
                  <a:schemeClr val="tx1"/>
                </a:solidFill>
              </a:rPr>
              <a:t>topic sentence</a:t>
            </a:r>
            <a:r>
              <a:rPr lang="en-CA" sz="2800" dirty="0" smtClean="0">
                <a:solidFill>
                  <a:schemeClr val="tx1"/>
                </a:solidFill>
              </a:rPr>
              <a:t>. Must include facts, statistics, quotes, personal experiences, logical reasons</a:t>
            </a:r>
          </a:p>
          <a:p>
            <a:pPr algn="l"/>
            <a:endParaRPr lang="en-CA" sz="28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en-CA" sz="2800" b="1" dirty="0" smtClean="0">
                <a:solidFill>
                  <a:schemeClr val="tx1"/>
                </a:solidFill>
              </a:rPr>
              <a:t>3rd argument</a:t>
            </a:r>
            <a:r>
              <a:rPr lang="en-CA" sz="2800" dirty="0" smtClean="0">
                <a:solidFill>
                  <a:schemeClr val="tx1"/>
                </a:solidFill>
              </a:rPr>
              <a:t>: </a:t>
            </a:r>
            <a:r>
              <a:rPr lang="en-C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transition word </a:t>
            </a:r>
            <a:r>
              <a:rPr lang="en-CA" sz="2800" dirty="0" smtClean="0">
                <a:solidFill>
                  <a:schemeClr val="tx1"/>
                </a:solidFill>
              </a:rPr>
              <a:t>followed by </a:t>
            </a:r>
            <a:r>
              <a:rPr lang="en-CA" sz="2800" i="1" dirty="0" smtClean="0">
                <a:solidFill>
                  <a:schemeClr val="tx1"/>
                </a:solidFill>
              </a:rPr>
              <a:t>topic sentence</a:t>
            </a:r>
            <a:r>
              <a:rPr lang="en-CA" sz="2800" dirty="0" smtClean="0">
                <a:solidFill>
                  <a:schemeClr val="tx1"/>
                </a:solidFill>
              </a:rPr>
              <a:t>. Must include facts, statistics, quotes, personal experiences, logical </a:t>
            </a:r>
            <a:r>
              <a:rPr lang="en-CA" sz="2800" dirty="0" smtClean="0">
                <a:solidFill>
                  <a:schemeClr val="tx1"/>
                </a:solidFill>
              </a:rPr>
              <a:t>reasons. Introduce the </a:t>
            </a:r>
            <a:r>
              <a:rPr lang="en-US" sz="2800" b="1" dirty="0" smtClean="0">
                <a:solidFill>
                  <a:schemeClr val="tx1"/>
                </a:solidFill>
              </a:rPr>
              <a:t>counter-argument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(a counter-argument is the opposing view, </a:t>
            </a:r>
            <a:r>
              <a:rPr lang="en-US" sz="2800" dirty="0" smtClean="0">
                <a:solidFill>
                  <a:schemeClr val="tx1"/>
                </a:solidFill>
              </a:rPr>
              <a:t>what </a:t>
            </a:r>
            <a:r>
              <a:rPr lang="en-US" sz="2800" dirty="0">
                <a:solidFill>
                  <a:schemeClr val="tx1"/>
                </a:solidFill>
              </a:rPr>
              <a:t>the people who disagree with you would say</a:t>
            </a:r>
            <a:r>
              <a:rPr lang="en-US" sz="2800" dirty="0" smtClean="0">
                <a:solidFill>
                  <a:schemeClr val="tx1"/>
                </a:solidFill>
              </a:rPr>
              <a:t>). You can either concede or refute the counter-argument.</a:t>
            </a:r>
            <a:endParaRPr lang="en-CA" sz="28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endParaRPr lang="en-CA" sz="2400" dirty="0" smtClean="0">
              <a:solidFill>
                <a:schemeClr val="tx1"/>
              </a:solidFill>
            </a:endParaRPr>
          </a:p>
          <a:p>
            <a:pPr algn="l"/>
            <a:r>
              <a:rPr lang="en-CA" sz="2000" u="sng" dirty="0" smtClean="0">
                <a:solidFill>
                  <a:schemeClr val="tx1"/>
                </a:solidFill>
              </a:rPr>
              <a:t>Note</a:t>
            </a:r>
            <a:r>
              <a:rPr lang="en-CA" sz="2000" dirty="0" smtClean="0">
                <a:solidFill>
                  <a:schemeClr val="tx1"/>
                </a:solidFill>
              </a:rPr>
              <a:t>:  Organize your arguments from weakest to </a:t>
            </a:r>
            <a:r>
              <a:rPr lang="en-CA" sz="2000" dirty="0" smtClean="0">
                <a:solidFill>
                  <a:schemeClr val="tx1"/>
                </a:solidFill>
              </a:rPr>
              <a:t>strongest. It is possible to end each supporting argument with a partial conclusion.</a:t>
            </a:r>
            <a:endParaRPr lang="en-CA" sz="20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endParaRPr lang="en-CA" sz="4000" dirty="0" smtClean="0">
              <a:solidFill>
                <a:schemeClr val="tx1"/>
              </a:solidFill>
            </a:endParaRPr>
          </a:p>
          <a:p>
            <a:pPr algn="l"/>
            <a:endParaRPr lang="en-CA" sz="4400" dirty="0" smtClean="0">
              <a:solidFill>
                <a:schemeClr val="tx1"/>
              </a:solidFill>
            </a:endParaRPr>
          </a:p>
          <a:p>
            <a:pPr algn="l"/>
            <a:endParaRPr lang="en-CA" sz="44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32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208912" cy="5832648"/>
          </a:xfrm>
        </p:spPr>
        <p:txBody>
          <a:bodyPr>
            <a:normAutofit/>
          </a:bodyPr>
          <a:lstStyle/>
          <a:p>
            <a:r>
              <a:rPr lang="en-CA" sz="5400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Conclusion </a:t>
            </a:r>
            <a:r>
              <a:rPr lang="en-CA" sz="4000" dirty="0" smtClean="0">
                <a:solidFill>
                  <a:schemeClr val="tx1"/>
                </a:solidFill>
              </a:rPr>
              <a:t>(≈40 words) </a:t>
            </a:r>
          </a:p>
          <a:p>
            <a:pPr algn="l"/>
            <a:endParaRPr lang="en-CA" sz="4000" dirty="0" smtClean="0">
              <a:solidFill>
                <a:schemeClr val="tx1"/>
              </a:solidFill>
            </a:endParaRPr>
          </a:p>
          <a:p>
            <a:pPr algn="l"/>
            <a:endParaRPr lang="en-CA" sz="4400" dirty="0" smtClean="0">
              <a:solidFill>
                <a:schemeClr val="tx1"/>
              </a:solidFill>
            </a:endParaRPr>
          </a:p>
          <a:p>
            <a:pPr algn="l"/>
            <a:endParaRPr lang="en-CA" sz="44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23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208912" cy="5832648"/>
          </a:xfrm>
        </p:spPr>
        <p:txBody>
          <a:bodyPr>
            <a:normAutofit/>
          </a:bodyPr>
          <a:lstStyle/>
          <a:p>
            <a:r>
              <a:rPr lang="en-CA" sz="54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Conclusion </a:t>
            </a:r>
            <a:r>
              <a:rPr lang="en-CA" sz="4000" dirty="0">
                <a:solidFill>
                  <a:schemeClr val="tx1"/>
                </a:solidFill>
              </a:rPr>
              <a:t>(≈40 words</a:t>
            </a:r>
            <a:r>
              <a:rPr lang="en-CA" sz="4000" dirty="0" smtClean="0">
                <a:solidFill>
                  <a:schemeClr val="tx1"/>
                </a:solidFill>
              </a:rPr>
              <a:t>)  </a:t>
            </a:r>
            <a:endParaRPr lang="en-CA" sz="4000" dirty="0">
              <a:solidFill>
                <a:schemeClr val="tx1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en-CA" sz="4000" dirty="0" smtClean="0">
                <a:solidFill>
                  <a:schemeClr val="tx1"/>
                </a:solidFill>
              </a:rPr>
              <a:t>Sum up the essay in several concise sentences. </a:t>
            </a:r>
          </a:p>
          <a:p>
            <a:pPr algn="l"/>
            <a:endParaRPr lang="en-CA" sz="4000" dirty="0" smtClean="0">
              <a:solidFill>
                <a:schemeClr val="tx1"/>
              </a:solidFill>
            </a:endParaRPr>
          </a:p>
          <a:p>
            <a:pPr algn="l"/>
            <a:endParaRPr lang="en-CA" sz="4400" dirty="0" smtClean="0">
              <a:solidFill>
                <a:schemeClr val="tx1"/>
              </a:solidFill>
            </a:endParaRPr>
          </a:p>
          <a:p>
            <a:pPr algn="l"/>
            <a:endParaRPr lang="en-CA" sz="44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0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208912" cy="5832648"/>
          </a:xfrm>
        </p:spPr>
        <p:txBody>
          <a:bodyPr>
            <a:normAutofit/>
          </a:bodyPr>
          <a:lstStyle/>
          <a:p>
            <a:r>
              <a:rPr lang="en-CA" sz="54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Conclusion </a:t>
            </a:r>
            <a:r>
              <a:rPr lang="en-CA" sz="4000" dirty="0">
                <a:solidFill>
                  <a:schemeClr val="tx1"/>
                </a:solidFill>
              </a:rPr>
              <a:t>(≈40 words</a:t>
            </a:r>
            <a:r>
              <a:rPr lang="en-CA" sz="4000" dirty="0" smtClean="0">
                <a:solidFill>
                  <a:schemeClr val="tx1"/>
                </a:solidFill>
              </a:rPr>
              <a:t>)  </a:t>
            </a:r>
            <a:endParaRPr lang="en-CA" sz="4000" dirty="0">
              <a:solidFill>
                <a:schemeClr val="tx1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en-CA" sz="4000" dirty="0" smtClean="0">
                <a:solidFill>
                  <a:schemeClr val="tx1"/>
                </a:solidFill>
              </a:rPr>
              <a:t>Sum up the essay in several concise sentences.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CA" sz="4000" dirty="0" smtClean="0">
                <a:solidFill>
                  <a:schemeClr val="tx1"/>
                </a:solidFill>
              </a:rPr>
              <a:t>Leave the reader with a lasting impression, convinced of your point of view.</a:t>
            </a:r>
          </a:p>
          <a:p>
            <a:pPr algn="l"/>
            <a:endParaRPr lang="en-CA" sz="4000" dirty="0" smtClean="0">
              <a:solidFill>
                <a:schemeClr val="tx1"/>
              </a:solidFill>
            </a:endParaRPr>
          </a:p>
          <a:p>
            <a:pPr algn="l"/>
            <a:endParaRPr lang="en-CA" sz="4400" dirty="0" smtClean="0">
              <a:solidFill>
                <a:schemeClr val="tx1"/>
              </a:solidFill>
            </a:endParaRPr>
          </a:p>
          <a:p>
            <a:pPr algn="l"/>
            <a:endParaRPr lang="en-CA" sz="44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71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208912" cy="5832648"/>
          </a:xfrm>
        </p:spPr>
        <p:txBody>
          <a:bodyPr>
            <a:normAutofit/>
          </a:bodyPr>
          <a:lstStyle/>
          <a:p>
            <a:r>
              <a:rPr lang="en-CA" sz="54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Conclusion </a:t>
            </a:r>
            <a:r>
              <a:rPr lang="en-CA" sz="4000" dirty="0">
                <a:solidFill>
                  <a:schemeClr val="tx1"/>
                </a:solidFill>
              </a:rPr>
              <a:t>(≈40 words</a:t>
            </a:r>
            <a:r>
              <a:rPr lang="en-CA" sz="4000" dirty="0" smtClean="0">
                <a:solidFill>
                  <a:schemeClr val="tx1"/>
                </a:solidFill>
              </a:rPr>
              <a:t>)  </a:t>
            </a:r>
            <a:endParaRPr lang="en-CA" sz="4000" dirty="0">
              <a:solidFill>
                <a:schemeClr val="tx1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en-CA" sz="4000" dirty="0" smtClean="0">
                <a:solidFill>
                  <a:schemeClr val="tx1"/>
                </a:solidFill>
              </a:rPr>
              <a:t>Sum up the essay in several concise sentences.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CA" sz="4000" dirty="0" smtClean="0">
                <a:solidFill>
                  <a:schemeClr val="tx1"/>
                </a:solidFill>
              </a:rPr>
              <a:t>Leave the reader with a lasting impression, convinced of your point of view.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CA" sz="4000" smtClean="0">
                <a:solidFill>
                  <a:schemeClr val="tx1"/>
                </a:solidFill>
              </a:rPr>
              <a:t> You should </a:t>
            </a:r>
            <a:r>
              <a:rPr lang="en-CA" sz="4000" dirty="0" smtClean="0">
                <a:solidFill>
                  <a:schemeClr val="tx1"/>
                </a:solidFill>
              </a:rPr>
              <a:t>not introduce a new argument!</a:t>
            </a:r>
          </a:p>
          <a:p>
            <a:pPr marL="571500" indent="-571500" algn="l">
              <a:buFont typeface="Arial" pitchFamily="34" charset="0"/>
              <a:buChar char="•"/>
            </a:pPr>
            <a:endParaRPr lang="en-CA" sz="4000" dirty="0" smtClean="0">
              <a:solidFill>
                <a:schemeClr val="tx1"/>
              </a:solidFill>
            </a:endParaRPr>
          </a:p>
          <a:p>
            <a:pPr algn="l"/>
            <a:endParaRPr lang="en-CA" sz="4400" dirty="0" smtClean="0">
              <a:solidFill>
                <a:schemeClr val="tx1"/>
              </a:solidFill>
            </a:endParaRPr>
          </a:p>
          <a:p>
            <a:pPr algn="l"/>
            <a:endParaRPr lang="en-CA" sz="44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79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539552" y="548680"/>
            <a:ext cx="8208912" cy="4392488"/>
          </a:xfrm>
        </p:spPr>
        <p:txBody>
          <a:bodyPr>
            <a:normAutofit/>
          </a:bodyPr>
          <a:lstStyle/>
          <a:p>
            <a:r>
              <a:rPr lang="en-CA" sz="5400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834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539552" y="548680"/>
            <a:ext cx="8208912" cy="4392488"/>
          </a:xfrm>
        </p:spPr>
        <p:txBody>
          <a:bodyPr>
            <a:normAutofit/>
          </a:bodyPr>
          <a:lstStyle/>
          <a:p>
            <a:r>
              <a:rPr lang="en-CA" sz="5400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Title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CA" sz="4400" dirty="0" smtClean="0">
                <a:solidFill>
                  <a:schemeClr val="tx1"/>
                </a:solidFill>
              </a:rPr>
              <a:t>Should be chosen at the very end</a:t>
            </a:r>
          </a:p>
        </p:txBody>
      </p:sp>
    </p:spTree>
    <p:extLst>
      <p:ext uri="{BB962C8B-B14F-4D97-AF65-F5344CB8AC3E}">
        <p14:creationId xmlns:p14="http://schemas.microsoft.com/office/powerpoint/2010/main" val="342359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208912" cy="5832648"/>
          </a:xfrm>
        </p:spPr>
        <p:txBody>
          <a:bodyPr>
            <a:normAutofit/>
          </a:bodyPr>
          <a:lstStyle/>
          <a:p>
            <a:r>
              <a:rPr lang="en-CA" sz="5400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Introduction</a:t>
            </a:r>
            <a:r>
              <a:rPr lang="en-CA" sz="4000" dirty="0" smtClean="0">
                <a:solidFill>
                  <a:schemeClr val="tx1"/>
                </a:solidFill>
              </a:rPr>
              <a:t> (≈60 words)</a:t>
            </a:r>
          </a:p>
          <a:p>
            <a:endParaRPr lang="en-CA" sz="4000" dirty="0" smtClean="0">
              <a:solidFill>
                <a:schemeClr val="tx1"/>
              </a:solidFill>
            </a:endParaRPr>
          </a:p>
          <a:p>
            <a:pPr algn="l"/>
            <a:endParaRPr lang="en-CA" sz="4400" dirty="0" smtClean="0">
              <a:solidFill>
                <a:schemeClr val="tx1"/>
              </a:solidFill>
            </a:endParaRPr>
          </a:p>
          <a:p>
            <a:pPr algn="l"/>
            <a:endParaRPr lang="en-CA" sz="44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13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208912" cy="5832648"/>
          </a:xfrm>
        </p:spPr>
        <p:txBody>
          <a:bodyPr>
            <a:normAutofit/>
          </a:bodyPr>
          <a:lstStyle/>
          <a:p>
            <a:r>
              <a:rPr lang="en-CA" sz="54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Introduction</a:t>
            </a:r>
            <a:r>
              <a:rPr lang="en-CA" sz="4000" dirty="0">
                <a:solidFill>
                  <a:schemeClr val="tx1"/>
                </a:solidFill>
              </a:rPr>
              <a:t> (≈60 words</a:t>
            </a:r>
            <a:r>
              <a:rPr lang="en-CA" sz="4000" dirty="0" smtClean="0">
                <a:solidFill>
                  <a:schemeClr val="tx1"/>
                </a:solidFill>
              </a:rPr>
              <a:t>) </a:t>
            </a:r>
            <a:endParaRPr lang="en-CA" sz="4000" dirty="0">
              <a:solidFill>
                <a:schemeClr val="tx1"/>
              </a:solidFill>
            </a:endParaRPr>
          </a:p>
          <a:p>
            <a:endParaRPr lang="en-CA" sz="40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en-CA" sz="4000" dirty="0">
                <a:solidFill>
                  <a:schemeClr val="tx1"/>
                </a:solidFill>
              </a:rPr>
              <a:t>introduce the topic by narrowing down the background information from general to specific OR</a:t>
            </a:r>
          </a:p>
          <a:p>
            <a:pPr algn="l"/>
            <a:endParaRPr lang="en-CA" sz="4400" dirty="0" smtClean="0">
              <a:solidFill>
                <a:schemeClr val="tx1"/>
              </a:solidFill>
            </a:endParaRPr>
          </a:p>
          <a:p>
            <a:pPr algn="l"/>
            <a:endParaRPr lang="en-CA" sz="44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85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208912" cy="5832648"/>
          </a:xfrm>
        </p:spPr>
        <p:txBody>
          <a:bodyPr>
            <a:normAutofit/>
          </a:bodyPr>
          <a:lstStyle/>
          <a:p>
            <a:r>
              <a:rPr lang="en-CA" sz="54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Introduction</a:t>
            </a:r>
            <a:r>
              <a:rPr lang="en-CA" sz="4000" dirty="0">
                <a:solidFill>
                  <a:schemeClr val="tx1"/>
                </a:solidFill>
              </a:rPr>
              <a:t> (≈60 words</a:t>
            </a:r>
            <a:r>
              <a:rPr lang="en-CA" sz="4000" dirty="0" smtClean="0">
                <a:solidFill>
                  <a:schemeClr val="tx1"/>
                </a:solidFill>
              </a:rPr>
              <a:t>) </a:t>
            </a:r>
            <a:endParaRPr lang="en-CA" sz="4000" dirty="0">
              <a:solidFill>
                <a:schemeClr val="tx1"/>
              </a:solidFill>
            </a:endParaRPr>
          </a:p>
          <a:p>
            <a:endParaRPr lang="en-CA" sz="40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en-CA" sz="4000" dirty="0">
                <a:solidFill>
                  <a:schemeClr val="tx1"/>
                </a:solidFill>
              </a:rPr>
              <a:t>introduce the topic by narrowing down the background information from general to specific OR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CA" sz="4000" dirty="0" smtClean="0">
                <a:solidFill>
                  <a:schemeClr val="tx1"/>
                </a:solidFill>
              </a:rPr>
              <a:t>ask </a:t>
            </a:r>
            <a:r>
              <a:rPr lang="en-CA" sz="4000" dirty="0" smtClean="0">
                <a:solidFill>
                  <a:schemeClr val="tx1"/>
                </a:solidFill>
              </a:rPr>
              <a:t>a question OR</a:t>
            </a:r>
          </a:p>
          <a:p>
            <a:pPr algn="l"/>
            <a:endParaRPr lang="en-CA" sz="4400" dirty="0" smtClean="0">
              <a:solidFill>
                <a:schemeClr val="tx1"/>
              </a:solidFill>
            </a:endParaRPr>
          </a:p>
          <a:p>
            <a:pPr algn="l"/>
            <a:endParaRPr lang="en-CA" sz="44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16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208912" cy="5832648"/>
          </a:xfrm>
        </p:spPr>
        <p:txBody>
          <a:bodyPr>
            <a:normAutofit/>
          </a:bodyPr>
          <a:lstStyle/>
          <a:p>
            <a:r>
              <a:rPr lang="en-CA" sz="54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Introduction</a:t>
            </a:r>
            <a:r>
              <a:rPr lang="en-CA" sz="4000" dirty="0">
                <a:solidFill>
                  <a:schemeClr val="tx1"/>
                </a:solidFill>
              </a:rPr>
              <a:t> (≈60 words</a:t>
            </a:r>
            <a:r>
              <a:rPr lang="en-CA" sz="4000" dirty="0" smtClean="0">
                <a:solidFill>
                  <a:schemeClr val="tx1"/>
                </a:solidFill>
              </a:rPr>
              <a:t>) </a:t>
            </a:r>
            <a:endParaRPr lang="en-CA" sz="4000" dirty="0">
              <a:solidFill>
                <a:schemeClr val="tx1"/>
              </a:solidFill>
            </a:endParaRPr>
          </a:p>
          <a:p>
            <a:endParaRPr lang="en-CA" sz="40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en-CA" sz="4000" dirty="0" smtClean="0">
                <a:solidFill>
                  <a:schemeClr val="tx1"/>
                </a:solidFill>
              </a:rPr>
              <a:t>introduce the topic by narrowing down </a:t>
            </a:r>
            <a:r>
              <a:rPr lang="en-CA" sz="4000" dirty="0" smtClean="0">
                <a:solidFill>
                  <a:schemeClr val="tx1"/>
                </a:solidFill>
              </a:rPr>
              <a:t>the background information from </a:t>
            </a:r>
            <a:r>
              <a:rPr lang="en-CA" sz="4000" dirty="0" smtClean="0">
                <a:solidFill>
                  <a:schemeClr val="tx1"/>
                </a:solidFill>
              </a:rPr>
              <a:t>general to specific OR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CA" sz="4000" dirty="0">
                <a:solidFill>
                  <a:schemeClr val="tx1"/>
                </a:solidFill>
              </a:rPr>
              <a:t>a</a:t>
            </a:r>
            <a:r>
              <a:rPr lang="en-CA" sz="4000" dirty="0" smtClean="0">
                <a:solidFill>
                  <a:schemeClr val="tx1"/>
                </a:solidFill>
              </a:rPr>
              <a:t>sk a question OR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CA" sz="4000" dirty="0">
                <a:solidFill>
                  <a:schemeClr val="tx1"/>
                </a:solidFill>
              </a:rPr>
              <a:t>u</a:t>
            </a:r>
            <a:r>
              <a:rPr lang="en-CA" sz="4000" dirty="0" smtClean="0">
                <a:solidFill>
                  <a:schemeClr val="tx1"/>
                </a:solidFill>
              </a:rPr>
              <a:t>se a powerful statement</a:t>
            </a:r>
          </a:p>
          <a:p>
            <a:pPr algn="l"/>
            <a:endParaRPr lang="en-CA" sz="4400" dirty="0" smtClean="0">
              <a:solidFill>
                <a:schemeClr val="tx1"/>
              </a:solidFill>
            </a:endParaRPr>
          </a:p>
          <a:p>
            <a:pPr algn="l"/>
            <a:endParaRPr lang="en-CA" sz="44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90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208912" cy="5832648"/>
          </a:xfrm>
        </p:spPr>
        <p:txBody>
          <a:bodyPr>
            <a:normAutofit/>
          </a:bodyPr>
          <a:lstStyle/>
          <a:p>
            <a:r>
              <a:rPr lang="en-CA" sz="54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Introduction</a:t>
            </a:r>
            <a:r>
              <a:rPr lang="en-CA" sz="4000" dirty="0">
                <a:solidFill>
                  <a:schemeClr val="tx1"/>
                </a:solidFill>
              </a:rPr>
              <a:t> (≈60 words</a:t>
            </a:r>
            <a:r>
              <a:rPr lang="en-CA" sz="4000" dirty="0" smtClean="0">
                <a:solidFill>
                  <a:schemeClr val="tx1"/>
                </a:solidFill>
              </a:rPr>
              <a:t>) </a:t>
            </a:r>
            <a:endParaRPr lang="en-CA" sz="4000" dirty="0">
              <a:solidFill>
                <a:schemeClr val="tx1"/>
              </a:solidFill>
            </a:endParaRPr>
          </a:p>
          <a:p>
            <a:endParaRPr lang="en-CA" sz="40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en-CA" sz="4000" dirty="0" smtClean="0">
                <a:solidFill>
                  <a:schemeClr val="tx1"/>
                </a:solidFill>
              </a:rPr>
              <a:t>general to specific OR question asking OR powerful statement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CA" sz="4000" dirty="0" smtClean="0">
                <a:solidFill>
                  <a:schemeClr val="tx1"/>
                </a:solidFill>
              </a:rPr>
              <a:t>The </a:t>
            </a:r>
            <a:r>
              <a:rPr lang="en-CA" sz="4000" b="1" i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thesis statement </a:t>
            </a:r>
            <a:r>
              <a:rPr lang="en-CA" sz="4000" dirty="0" smtClean="0">
                <a:solidFill>
                  <a:schemeClr val="tx1"/>
                </a:solidFill>
              </a:rPr>
              <a:t>is a one line summary that contains the </a:t>
            </a:r>
            <a:r>
              <a:rPr lang="en-CA" sz="4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topic</a:t>
            </a:r>
            <a:r>
              <a:rPr lang="en-CA" sz="4000" dirty="0" smtClean="0">
                <a:solidFill>
                  <a:schemeClr val="tx1"/>
                </a:solidFill>
              </a:rPr>
              <a:t> and the </a:t>
            </a:r>
            <a:r>
              <a:rPr lang="en-CA" sz="4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point of view</a:t>
            </a:r>
            <a:endParaRPr lang="en-CA" sz="4000" b="1" dirty="0" smtClean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l"/>
            <a:endParaRPr lang="en-CA" sz="4400" dirty="0" smtClean="0">
              <a:solidFill>
                <a:schemeClr val="tx1"/>
              </a:solidFill>
            </a:endParaRPr>
          </a:p>
          <a:p>
            <a:pPr algn="l"/>
            <a:endParaRPr lang="en-CA" sz="44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1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251520" y="116632"/>
            <a:ext cx="8712968" cy="6480720"/>
          </a:xfrm>
        </p:spPr>
        <p:txBody>
          <a:bodyPr>
            <a:normAutofit/>
          </a:bodyPr>
          <a:lstStyle/>
          <a:p>
            <a:r>
              <a:rPr lang="en-CA" sz="58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Body</a:t>
            </a:r>
            <a:r>
              <a:rPr lang="en-CA" sz="47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en-CA" sz="4700">
                <a:solidFill>
                  <a:schemeClr val="tx1"/>
                </a:solidFill>
              </a:rPr>
              <a:t>(</a:t>
            </a:r>
            <a:r>
              <a:rPr lang="en-CA" sz="4700" smtClean="0">
                <a:solidFill>
                  <a:schemeClr val="tx1"/>
                </a:solidFill>
              </a:rPr>
              <a:t>≈200 </a:t>
            </a:r>
            <a:r>
              <a:rPr lang="en-CA" sz="4700" dirty="0">
                <a:solidFill>
                  <a:schemeClr val="tx1"/>
                </a:solidFill>
              </a:rPr>
              <a:t>words</a:t>
            </a:r>
            <a:r>
              <a:rPr lang="en-CA" sz="4700" dirty="0" smtClean="0">
                <a:solidFill>
                  <a:schemeClr val="tx1"/>
                </a:solidFill>
              </a:rPr>
              <a:t>) </a:t>
            </a:r>
            <a:endParaRPr lang="en-CA" sz="4700" dirty="0">
              <a:solidFill>
                <a:schemeClr val="tx1"/>
              </a:solidFill>
            </a:endParaRPr>
          </a:p>
          <a:p>
            <a:r>
              <a:rPr lang="en-CA" sz="1700" dirty="0" smtClean="0">
                <a:solidFill>
                  <a:schemeClr val="tx1"/>
                </a:solidFill>
              </a:rPr>
              <a:t> </a:t>
            </a:r>
          </a:p>
          <a:p>
            <a:pPr algn="l"/>
            <a:endParaRPr lang="en-CA" sz="4000" dirty="0" smtClean="0">
              <a:solidFill>
                <a:schemeClr val="tx1"/>
              </a:solidFill>
            </a:endParaRPr>
          </a:p>
          <a:p>
            <a:pPr algn="l"/>
            <a:endParaRPr lang="en-CA" sz="4400" dirty="0" smtClean="0">
              <a:solidFill>
                <a:schemeClr val="tx1"/>
              </a:solidFill>
            </a:endParaRPr>
          </a:p>
          <a:p>
            <a:pPr algn="l"/>
            <a:endParaRPr lang="en-CA" sz="44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80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295</TotalTime>
  <Words>389</Words>
  <Application>Microsoft Office PowerPoint</Application>
  <PresentationFormat>Affichage à l'écran (4:3)</PresentationFormat>
  <Paragraphs>61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9" baseType="lpstr">
      <vt:lpstr>Arial</vt:lpstr>
      <vt:lpstr>Calibri</vt:lpstr>
      <vt:lpstr>Thème Office</vt:lpstr>
      <vt:lpstr>The Structure of the Persuasive Essay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cspi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Structure of the Persuasive Essay</dc:title>
  <dc:creator>cspi</dc:creator>
  <cp:lastModifiedBy>Horea Ignat</cp:lastModifiedBy>
  <cp:revision>32</cp:revision>
  <dcterms:created xsi:type="dcterms:W3CDTF">2012-12-17T14:35:59Z</dcterms:created>
  <dcterms:modified xsi:type="dcterms:W3CDTF">2020-05-06T20:29:01Z</dcterms:modified>
</cp:coreProperties>
</file>